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7" r:id="rId3"/>
    <p:sldId id="276" r:id="rId4"/>
    <p:sldId id="262" r:id="rId5"/>
    <p:sldId id="263" r:id="rId6"/>
    <p:sldId id="264" r:id="rId7"/>
    <p:sldId id="272" r:id="rId8"/>
    <p:sldId id="266" r:id="rId9"/>
    <p:sldId id="267" r:id="rId10"/>
    <p:sldId id="269" r:id="rId11"/>
    <p:sldId id="268" r:id="rId12"/>
    <p:sldId id="274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94660"/>
  </p:normalViewPr>
  <p:slideViewPr>
    <p:cSldViewPr>
      <p:cViewPr>
        <p:scale>
          <a:sx n="105" d="100"/>
          <a:sy n="105" d="100"/>
        </p:scale>
        <p:origin x="-86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2508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2976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040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237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04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197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123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6126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10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769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CFA50-615C-4B48-9E56-AEA36DD16D2E}" type="datetimeFigureOut">
              <a:rPr lang="de-DE" smtClean="0"/>
              <a:pPr/>
              <a:t>08.04.2016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BF752-E5EA-4AAD-BA25-A5131FBD061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612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Möglichkeiten der Zusammenarbeit Krankenkassen &amp; Ärzten &amp; Apothekern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de-DE" sz="3000" dirty="0" smtClean="0"/>
              <a:t>Status Quo in der onkologischen Versorgung</a:t>
            </a:r>
          </a:p>
          <a:p>
            <a:pPr lvl="1"/>
            <a:r>
              <a:rPr lang="de-DE" sz="2200" dirty="0" smtClean="0"/>
              <a:t>Derzeit gilt für die Abrechnung patientenindividueller parenteraler Zubereitungen in der Onkologie die sogenannte Hilfstaxe</a:t>
            </a:r>
          </a:p>
          <a:p>
            <a:pPr lvl="1"/>
            <a:r>
              <a:rPr lang="de-DE" sz="2200" dirty="0" smtClean="0"/>
              <a:t>Für viele generisch verfügbare Fertigarzneimittel bestehen Rabattverträge zwischen Krankenkassen und pharmazeutischen Unternehmen</a:t>
            </a:r>
            <a:endParaRPr lang="de-DE" sz="2200" dirty="0"/>
          </a:p>
          <a:p>
            <a:pPr marL="457200" lvl="1" indent="0">
              <a:buNone/>
            </a:pPr>
            <a:r>
              <a:rPr lang="de-DE" sz="2600" dirty="0" smtClean="0"/>
              <a:t>Unabhängig hiervon existieren bisher ungenutzte bzw. nicht ausgeschöpfte Möglichkeiten, Einsparpotenziale für die Krankenkassen bei gleichzeitiger Verbesserung der Patientenversorgung zu generieren. Einen ersten Ansatz stellt das Projekt „ARMIN“ dar.</a:t>
            </a:r>
          </a:p>
          <a:p>
            <a:pPr marL="457200" lvl="1" indent="0">
              <a:buNone/>
            </a:pPr>
            <a:r>
              <a:rPr lang="de-DE" sz="2600" dirty="0" smtClean="0"/>
              <a:t>Die nachfolgende Präsentation enthält Ideen und Vorschläge für eine qualitativ hochwertige Zusammenarbeit von Krankenkassen und Leistungserbringern.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6918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de-DE" sz="4000" dirty="0" smtClean="0">
                <a:solidFill>
                  <a:srgbClr val="0070C0"/>
                </a:solidFill>
              </a:rPr>
              <a:t>Konkrete Zahlen</a:t>
            </a:r>
            <a:endParaRPr lang="de-DE" sz="4000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de-DE" sz="2800" dirty="0" smtClean="0"/>
              <a:t>Preisberechnung generischer Wirkstoffe</a:t>
            </a:r>
          </a:p>
          <a:p>
            <a:pPr lvl="1"/>
            <a:r>
              <a:rPr lang="de-DE" sz="1600" dirty="0" smtClean="0"/>
              <a:t>Derzeitiger Abrechnungspreis Hilfstaxe abzüglich preiswerter Einkauf (=Herstellungspreis Industrie + Herstellerrabatt + Vertriebs- und sonstige Kosten)</a:t>
            </a:r>
          </a:p>
          <a:p>
            <a:pPr marL="457200" lvl="1" indent="0">
              <a:buNone/>
            </a:pPr>
            <a:r>
              <a:rPr lang="de-DE" sz="1600" dirty="0" smtClean="0"/>
              <a:t> = </a:t>
            </a:r>
            <a:r>
              <a:rPr lang="de-DE" sz="1600" b="1" dirty="0" smtClean="0"/>
              <a:t>Maximales Einsparpotential</a:t>
            </a:r>
          </a:p>
          <a:p>
            <a:pPr lvl="1"/>
            <a:r>
              <a:rPr lang="de-DE" sz="1600" dirty="0" smtClean="0"/>
              <a:t>Aufteilung: 	50% Krankenkasse</a:t>
            </a:r>
          </a:p>
          <a:p>
            <a:pPr marL="457200" lvl="1" indent="0">
              <a:buNone/>
            </a:pPr>
            <a:r>
              <a:rPr lang="de-DE" sz="800" dirty="0" smtClean="0"/>
              <a:t>	</a:t>
            </a:r>
            <a:r>
              <a:rPr lang="de-DE" sz="800" dirty="0"/>
              <a:t>	</a:t>
            </a:r>
            <a:r>
              <a:rPr lang="de-DE" sz="1600" dirty="0"/>
              <a:t>5</a:t>
            </a:r>
            <a:r>
              <a:rPr lang="de-DE" sz="1600" dirty="0" smtClean="0"/>
              <a:t>0</a:t>
            </a:r>
            <a:r>
              <a:rPr lang="de-DE" sz="1600" dirty="0"/>
              <a:t>% pharmazeutische </a:t>
            </a:r>
            <a:r>
              <a:rPr lang="de-DE" sz="1600" dirty="0" smtClean="0"/>
              <a:t>Industrie </a:t>
            </a:r>
            <a:r>
              <a:rPr lang="de-DE" sz="1600" dirty="0"/>
              <a:t>und Apotheke</a:t>
            </a:r>
          </a:p>
          <a:p>
            <a:r>
              <a:rPr lang="de-DE" sz="2800" dirty="0" smtClean="0"/>
              <a:t>Preisberechnung patentgeschützter Wirkstoffe</a:t>
            </a:r>
          </a:p>
          <a:p>
            <a:pPr lvl="1"/>
            <a:r>
              <a:rPr lang="de-DE" sz="1600" dirty="0" smtClean="0"/>
              <a:t>Weitergabe von 50% der Einkaufsvorteile = z.B. bei Herceptin, Avastin ca. 2,5% des Apothekeneinkaufspreises</a:t>
            </a:r>
          </a:p>
          <a:p>
            <a:r>
              <a:rPr lang="de-DE" sz="2800" dirty="0" smtClean="0"/>
              <a:t>Herstellungspauschalen (Arbeitspreise) Apotheke</a:t>
            </a:r>
            <a:endParaRPr lang="de-DE" sz="2800" dirty="0"/>
          </a:p>
          <a:p>
            <a:pPr lvl="1"/>
            <a:r>
              <a:rPr lang="de-DE" sz="1600" dirty="0" smtClean="0"/>
              <a:t>Arbeitspreis für alle patientenindividuellen parenteralen Zubereitungen in Höhe von ca. 78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smtClean="0"/>
              <a:t>Euro pro Zubereitung inklusive Trägerlösung</a:t>
            </a:r>
          </a:p>
          <a:p>
            <a:pPr lvl="1"/>
            <a:r>
              <a:rPr lang="de-DE" sz="1600" dirty="0" smtClean="0"/>
              <a:t>Notwendig für qualitativ hochwertige Herstellung, Fachpersonal, Service, Investitionen etc.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85950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de-DE" sz="4000" dirty="0" smtClean="0">
                <a:solidFill>
                  <a:srgbClr val="0070C0"/>
                </a:solidFill>
              </a:rPr>
              <a:t>Konkrete Zahlen</a:t>
            </a:r>
            <a:endParaRPr lang="de-DE" sz="4000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de-DE" sz="3100" dirty="0" smtClean="0"/>
              <a:t>Kostenersparnis für die Krankenkassen pro Patient und Jahr durch Absenkung der Abrechnungspreise für parenterale Zubereitungen ca. 1.000 Euro</a:t>
            </a:r>
          </a:p>
          <a:p>
            <a:pPr algn="just"/>
            <a:r>
              <a:rPr lang="de-DE" sz="3100" dirty="0"/>
              <a:t>Finanzierung med.-wiss. onkologischen Datenbank</a:t>
            </a:r>
          </a:p>
          <a:p>
            <a:pPr lvl="1"/>
            <a:r>
              <a:rPr lang="de-DE" sz="2600" dirty="0"/>
              <a:t>Aufwandsentschädigung Arzt</a:t>
            </a:r>
          </a:p>
          <a:p>
            <a:pPr lvl="2"/>
            <a:r>
              <a:rPr lang="de-DE" sz="2300" dirty="0" smtClean="0"/>
              <a:t>Ca. 85 Euro pro Patient und Quartal für med. Dokumentation unter Chemotherapie</a:t>
            </a:r>
          </a:p>
          <a:p>
            <a:pPr lvl="2"/>
            <a:r>
              <a:rPr lang="de-DE" sz="2300" dirty="0" smtClean="0"/>
              <a:t>Ca. 25 Euro pro Patient und Quartal für Dokumentation Nachsorge</a:t>
            </a:r>
          </a:p>
          <a:p>
            <a:pPr lvl="1"/>
            <a:r>
              <a:rPr lang="de-DE" sz="2600" dirty="0" smtClean="0"/>
              <a:t>Kosten Datenbank inkl. Monitoring</a:t>
            </a:r>
          </a:p>
          <a:p>
            <a:pPr lvl="2"/>
            <a:r>
              <a:rPr lang="de-DE" sz="2300" dirty="0" smtClean="0"/>
              <a:t>Ca. 15 Euro pro Patient unter Chemotherapie und Quartal für Monitoring und Softwareanbieter </a:t>
            </a:r>
          </a:p>
          <a:p>
            <a:pPr lvl="2"/>
            <a:r>
              <a:rPr lang="de-DE" sz="2300" dirty="0" smtClean="0"/>
              <a:t>Ca. 5 Euro pro Patient und Quartal für Softwareanbieter und Monitoring Nachsorge</a:t>
            </a:r>
          </a:p>
          <a:p>
            <a:pPr algn="just"/>
            <a:r>
              <a:rPr lang="de-DE" sz="3100" dirty="0" smtClean="0"/>
              <a:t>Die Erweiterung des Projektes auf den Bereich der parenterale Ernährung ist möglich und sinnvoll</a:t>
            </a:r>
          </a:p>
          <a:p>
            <a:pPr algn="just"/>
            <a:endParaRPr lang="de-DE" sz="3100" dirty="0" smtClean="0"/>
          </a:p>
          <a:p>
            <a:pPr lvl="2"/>
            <a:endParaRPr lang="de-DE" dirty="0" smtClean="0"/>
          </a:p>
          <a:p>
            <a:pPr marL="914400" lvl="2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3898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DE" dirty="0" smtClean="0">
                <a:solidFill>
                  <a:srgbClr val="0070C0"/>
                </a:solidFill>
              </a:rPr>
              <a:t>Vertragsbeirat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360363" lvl="2" indent="-360363"/>
            <a:r>
              <a:rPr lang="de-DE" b="1" dirty="0"/>
              <a:t>Schnelle Reaktion auf Veränderungen </a:t>
            </a:r>
            <a:r>
              <a:rPr lang="de-DE" b="1" dirty="0" smtClean="0"/>
              <a:t>durch </a:t>
            </a:r>
            <a:r>
              <a:rPr lang="de-DE" b="1" dirty="0"/>
              <a:t>Bildung eines Vertragsbeirates</a:t>
            </a:r>
          </a:p>
          <a:p>
            <a:pPr marL="817563" lvl="3" indent="-360363"/>
            <a:r>
              <a:rPr lang="de-DE" dirty="0"/>
              <a:t>Bestehend aus </a:t>
            </a:r>
            <a:r>
              <a:rPr lang="de-DE" dirty="0" smtClean="0"/>
              <a:t>je 2 bis 3 Vertretern </a:t>
            </a:r>
            <a:r>
              <a:rPr lang="de-DE" dirty="0"/>
              <a:t>der </a:t>
            </a:r>
            <a:r>
              <a:rPr lang="de-DE" dirty="0" smtClean="0"/>
              <a:t>Krankenkassen</a:t>
            </a:r>
            <a:r>
              <a:rPr lang="de-DE" dirty="0"/>
              <a:t>, </a:t>
            </a:r>
            <a:r>
              <a:rPr lang="de-DE" dirty="0" smtClean="0"/>
              <a:t>Ärzte </a:t>
            </a:r>
            <a:r>
              <a:rPr lang="de-DE" dirty="0"/>
              <a:t>und </a:t>
            </a:r>
            <a:r>
              <a:rPr lang="de-DE" dirty="0" smtClean="0"/>
              <a:t>Apotheker</a:t>
            </a:r>
          </a:p>
          <a:p>
            <a:pPr marL="817563" lvl="3" indent="-360363"/>
            <a:r>
              <a:rPr lang="de-DE" dirty="0" smtClean="0"/>
              <a:t>Regelmäßige Treffen und Kommunikation</a:t>
            </a:r>
          </a:p>
          <a:p>
            <a:pPr marL="817563" lvl="3" indent="-360363"/>
            <a:r>
              <a:rPr lang="de-DE" dirty="0" smtClean="0"/>
              <a:t>Schnelle Reaktion auf Marktveränderungen, z.B.</a:t>
            </a:r>
          </a:p>
          <a:p>
            <a:pPr marL="1274763" lvl="4" indent="-360363"/>
            <a:r>
              <a:rPr lang="de-DE" dirty="0" smtClean="0"/>
              <a:t>Auslauf Patentschutz</a:t>
            </a:r>
          </a:p>
          <a:p>
            <a:pPr marL="1274763" lvl="4" indent="-360363"/>
            <a:r>
              <a:rPr lang="de-DE" dirty="0" smtClean="0"/>
              <a:t>Änderungen Therapieleitlinien</a:t>
            </a:r>
          </a:p>
          <a:p>
            <a:pPr marL="914400" lvl="4" indent="0">
              <a:buNone/>
            </a:pPr>
            <a:endParaRPr lang="de-DE" dirty="0"/>
          </a:p>
          <a:p>
            <a:pPr marL="914400" lvl="4" indent="-914400">
              <a:buNone/>
            </a:pPr>
            <a:r>
              <a:rPr lang="de-DE" sz="2400" b="1" dirty="0" smtClean="0"/>
              <a:t>Zusammenfassung:</a:t>
            </a:r>
          </a:p>
          <a:p>
            <a:pPr marL="0" lvl="4" indent="0" algn="just">
              <a:buNone/>
            </a:pPr>
            <a:r>
              <a:rPr lang="de-DE" sz="1800" b="1" dirty="0" smtClean="0"/>
              <a:t>Die engere Zusammenarbeit von Kostenträgern und Leistungserbringern sowie der Leistungserbringer untereinander führen zu höherer Qualität und Effizienz.  </a:t>
            </a:r>
            <a:endParaRPr lang="de-DE" sz="1800" dirty="0" smtClean="0"/>
          </a:p>
          <a:p>
            <a:pPr marL="914400" lvl="2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20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0070C0"/>
                </a:solidFill>
              </a:rPr>
              <a:t>Ziele einer Kooperation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de-DE" sz="2800" dirty="0"/>
              <a:t>Finanzielle Einsparung im Fachbereich Onkologie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de-DE" sz="2800" dirty="0"/>
          </a:p>
          <a:p>
            <a:r>
              <a:rPr lang="de-DE" sz="2800" dirty="0"/>
              <a:t>Erhaltung der derzeitigen Versorgungsstruktur und Risikoverteilung bei der Versorgung onkologischer Patienten</a:t>
            </a:r>
          </a:p>
          <a:p>
            <a:pPr marL="0" indent="0">
              <a:lnSpc>
                <a:spcPct val="110000"/>
              </a:lnSpc>
              <a:buNone/>
            </a:pPr>
            <a:endParaRPr lang="de-DE" sz="2800" dirty="0"/>
          </a:p>
          <a:p>
            <a:r>
              <a:rPr lang="de-DE" sz="2800" dirty="0"/>
              <a:t>Schaffung einer Datensammlung, welche eine bessere Kosten- und Risikoplanung bei den onkologische Diagnosen und den verschiedenen Behandlungslinien (first line…)durch die </a:t>
            </a:r>
            <a:r>
              <a:rPr lang="de-DE" sz="2800"/>
              <a:t>Krankenkassen </a:t>
            </a:r>
            <a:r>
              <a:rPr lang="de-DE" sz="2800" smtClean="0"/>
              <a:t>ermöglicht</a:t>
            </a:r>
            <a:endParaRPr lang="de-DE" sz="2800" dirty="0"/>
          </a:p>
          <a:p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84873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de-DE" sz="4000" dirty="0" smtClean="0">
                <a:solidFill>
                  <a:srgbClr val="0070C0"/>
                </a:solidFill>
              </a:rPr>
              <a:t>Status Quo</a:t>
            </a:r>
            <a:endParaRPr lang="de-DE" sz="4000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r>
              <a:rPr lang="de-DE" sz="4400" dirty="0" smtClean="0"/>
              <a:t>Es ist unstrittig, dass Krankenkassen sorgsam mit den Beiträgen ihrer Versicherten haushalten müssen</a:t>
            </a:r>
          </a:p>
          <a:p>
            <a:r>
              <a:rPr lang="de-DE" sz="4400" dirty="0" smtClean="0"/>
              <a:t>Ausschreibungen parenteraler Zubereitungen sind nur der zweitbeste Weg</a:t>
            </a:r>
          </a:p>
          <a:p>
            <a:pPr lvl="1"/>
            <a:r>
              <a:rPr lang="de-DE" sz="3800" dirty="0" smtClean="0"/>
              <a:t>Kurzfristige relativ hohe Einsparungen </a:t>
            </a:r>
            <a:r>
              <a:rPr lang="de-DE" sz="3800" dirty="0"/>
              <a:t>möglich bei gleichzeitig zu erwartendem Qualitätsverlust und Zerstörung der Versorgungsstruktur, Erhöhung der Kosten für Ablaufsicherung in der Arztpraxis durch Organisation der Therapie mit zwei </a:t>
            </a:r>
            <a:r>
              <a:rPr lang="de-DE" sz="3800" dirty="0" smtClean="0"/>
              <a:t>und mehr </a:t>
            </a:r>
            <a:r>
              <a:rPr lang="de-DE" sz="3800" dirty="0"/>
              <a:t>Apotheken</a:t>
            </a:r>
            <a:endParaRPr lang="de-DE" sz="3800" dirty="0" smtClean="0"/>
          </a:p>
          <a:p>
            <a:pPr lvl="1"/>
            <a:r>
              <a:rPr lang="de-DE" sz="3800" dirty="0" smtClean="0"/>
              <a:t>Nur einseitiger Kostendruck auf generisch verfügbare Wirkstoffe sowie auf die </a:t>
            </a:r>
            <a:r>
              <a:rPr lang="de-DE" sz="3800" dirty="0"/>
              <a:t>Herstellungspauschalen, kaum Einfluss auf Preise der „</a:t>
            </a:r>
            <a:r>
              <a:rPr lang="de-DE" sz="3800" dirty="0" smtClean="0"/>
              <a:t>Originale“</a:t>
            </a:r>
          </a:p>
          <a:p>
            <a:pPr lvl="1"/>
            <a:r>
              <a:rPr lang="de-DE" sz="3800" dirty="0" smtClean="0"/>
              <a:t>Mittelfristig Monopolbildung und / oder Qualitätsverlust sowie wieder später steigender Preise möglich</a:t>
            </a:r>
          </a:p>
          <a:p>
            <a:pPr lvl="1"/>
            <a:r>
              <a:rPr lang="de-DE" sz="3800" dirty="0" smtClean="0"/>
              <a:t>Nur kurzfristige Problemlösung für die Krankenkassen</a:t>
            </a:r>
          </a:p>
          <a:p>
            <a:pPr lvl="1"/>
            <a:r>
              <a:rPr lang="de-DE" sz="3800" dirty="0" smtClean="0"/>
              <a:t>Geht zu Lasten Dritter (Ärzte, Patienten – keine Ausschreibungsteil-nehmer, da der Vertrag zwischen Apotheken und Krankenkassen geschlossen wird) </a:t>
            </a:r>
          </a:p>
        </p:txBody>
      </p:sp>
    </p:spTree>
    <p:extLst>
      <p:ext uri="{BB962C8B-B14F-4D97-AF65-F5344CB8AC3E}">
        <p14:creationId xmlns:p14="http://schemas.microsoft.com/office/powerpoint/2010/main" val="316221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Vorschläge einer möglichen Kooperation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Kostenersparnis für Krankenkassen (Abrechnungspreise parenteraler Zubereitungen)</a:t>
            </a:r>
          </a:p>
          <a:p>
            <a:pPr lvl="1"/>
            <a:r>
              <a:rPr lang="de-DE" sz="2400" dirty="0" smtClean="0"/>
              <a:t>Umsetzung durch Arzt und Apotheker</a:t>
            </a:r>
          </a:p>
          <a:p>
            <a:pPr lvl="2"/>
            <a:r>
              <a:rPr lang="de-DE" sz="2000" dirty="0" smtClean="0"/>
              <a:t>Absenkung der Abrechnungspreise für generisch verfügbare Wirkstoffe deutlich unter die derzeitige Hilfstaxe</a:t>
            </a:r>
          </a:p>
          <a:p>
            <a:pPr lvl="2"/>
            <a:r>
              <a:rPr lang="de-DE" sz="2000" dirty="0" smtClean="0"/>
              <a:t>Prozentuale Rabatte auf patentgeschützte Wirkstoffe</a:t>
            </a:r>
          </a:p>
          <a:p>
            <a:pPr lvl="2"/>
            <a:r>
              <a:rPr lang="de-DE" sz="2000" dirty="0" smtClean="0"/>
              <a:t>Generische Verordnung durch den Arzt, keine aut idem Kreuze</a:t>
            </a:r>
          </a:p>
          <a:p>
            <a:pPr lvl="2"/>
            <a:r>
              <a:rPr lang="de-DE" sz="2000" dirty="0" smtClean="0"/>
              <a:t>Abrechnung von Teilmengen für Prä- und Begleitmedikation</a:t>
            </a:r>
          </a:p>
        </p:txBody>
      </p:sp>
    </p:spTree>
    <p:extLst>
      <p:ext uri="{BB962C8B-B14F-4D97-AF65-F5344CB8AC3E}">
        <p14:creationId xmlns:p14="http://schemas.microsoft.com/office/powerpoint/2010/main" val="76074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rgbClr val="0070C0"/>
                </a:solidFill>
              </a:rPr>
              <a:t>Vorschläge einer möglichen Kooperation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de-DE" sz="3000" dirty="0" smtClean="0"/>
              <a:t>Generierung med.-wiss. </a:t>
            </a:r>
            <a:r>
              <a:rPr lang="de-DE" sz="3000" dirty="0"/>
              <a:t>u</a:t>
            </a:r>
            <a:r>
              <a:rPr lang="de-DE" sz="3000" dirty="0" smtClean="0"/>
              <a:t>nd pharmaökonomischer Daten</a:t>
            </a:r>
          </a:p>
          <a:p>
            <a:pPr lvl="1"/>
            <a:r>
              <a:rPr lang="de-DE" sz="2600" dirty="0" smtClean="0"/>
              <a:t>Schaffung einer vielfältig auswertbaren umfangreichen onkologischen pseudonymisierten Datenbank mit der Zielstellung</a:t>
            </a:r>
          </a:p>
          <a:p>
            <a:pPr lvl="2"/>
            <a:r>
              <a:rPr lang="de-DE" sz="2200" dirty="0" smtClean="0"/>
              <a:t>Optimierung von Therapien</a:t>
            </a:r>
          </a:p>
          <a:p>
            <a:pPr lvl="2"/>
            <a:r>
              <a:rPr lang="de-DE" sz="2200" dirty="0" smtClean="0"/>
              <a:t>Reduzierung von Nebenwirkungen</a:t>
            </a:r>
          </a:p>
          <a:p>
            <a:pPr lvl="2"/>
            <a:r>
              <a:rPr lang="de-DE" sz="2200" dirty="0" smtClean="0"/>
              <a:t>Verbesserung der Lebensqualität der Patienten</a:t>
            </a:r>
          </a:p>
          <a:p>
            <a:pPr lvl="2"/>
            <a:r>
              <a:rPr lang="de-DE" sz="2200" dirty="0" smtClean="0"/>
              <a:t>Kosten-Nutzen-Analysen vor allem teurer patentgeschützter Onkologika = Datenbasis für Rabattverhandlungen</a:t>
            </a:r>
          </a:p>
          <a:p>
            <a:pPr lvl="2"/>
            <a:r>
              <a:rPr lang="de-DE" sz="2200" dirty="0" smtClean="0"/>
              <a:t>Standardisierung von third line Therapien</a:t>
            </a:r>
          </a:p>
          <a:p>
            <a:pPr lvl="2"/>
            <a:r>
              <a:rPr lang="de-DE" sz="2200" dirty="0" smtClean="0"/>
              <a:t>Standardisierung von begleitenden Maßnahmen</a:t>
            </a:r>
          </a:p>
          <a:p>
            <a:pPr lvl="2"/>
            <a:r>
              <a:rPr lang="de-DE" sz="2200" dirty="0" smtClean="0"/>
              <a:t>Datenbasis zur Berechnung Risikostrukturausgleich und zukünftige Kostenplanung u.v.m.</a:t>
            </a:r>
          </a:p>
          <a:p>
            <a:pPr lvl="2">
              <a:buNone/>
            </a:pPr>
            <a:endParaRPr lang="de-DE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49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rgbClr val="0070C0"/>
                </a:solidFill>
              </a:rPr>
              <a:t>Vorschläge einer möglichen Kooperation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de-DE" sz="3300" dirty="0" smtClean="0"/>
              <a:t>Medikationsmanagement „Onko-ARMIN“</a:t>
            </a:r>
          </a:p>
          <a:p>
            <a:pPr lvl="1"/>
            <a:r>
              <a:rPr lang="de-DE" dirty="0" smtClean="0"/>
              <a:t>Optimierung der Arzneimitteltherapie onkologischer Patienten</a:t>
            </a:r>
          </a:p>
          <a:p>
            <a:pPr lvl="2"/>
            <a:r>
              <a:rPr lang="de-DE" dirty="0" smtClean="0"/>
              <a:t>i.d.R. multimorbide Patienten mit vielfältiger Medikation von Haus- und mehreren Fachärzten</a:t>
            </a:r>
          </a:p>
          <a:p>
            <a:pPr lvl="2"/>
            <a:r>
              <a:rPr lang="de-DE" dirty="0" smtClean="0"/>
              <a:t>Vielfältige Interaktionen zwischen Chemotherapie und sonstiger Medikation</a:t>
            </a:r>
          </a:p>
          <a:p>
            <a:pPr lvl="2"/>
            <a:r>
              <a:rPr lang="de-DE" dirty="0" smtClean="0"/>
              <a:t>Medikationsmanagement nur in der Zusammenarbeit von Onkologen und onkologisch spezialisierten und weitergebildeten Pharmazeuten möglich</a:t>
            </a:r>
            <a:r>
              <a:rPr lang="de-DE" dirty="0"/>
              <a:t>, i.d.R. arbeiten Arzt und Apotheker sowieso eng zusammen</a:t>
            </a:r>
          </a:p>
          <a:p>
            <a:pPr lvl="2"/>
            <a:r>
              <a:rPr lang="de-DE" dirty="0" smtClean="0"/>
              <a:t>Zielstellung: </a:t>
            </a:r>
          </a:p>
          <a:p>
            <a:pPr lvl="3"/>
            <a:r>
              <a:rPr lang="de-DE" sz="2100" dirty="0" smtClean="0"/>
              <a:t>Vermeidung von Neben- und Wechselwirkungen, vor allem unter Chemotherapie</a:t>
            </a:r>
          </a:p>
          <a:p>
            <a:pPr lvl="3"/>
            <a:r>
              <a:rPr lang="de-DE" sz="2100" dirty="0" smtClean="0"/>
              <a:t>Verbesserung der Lebensqualität für den Patienten</a:t>
            </a:r>
          </a:p>
          <a:p>
            <a:pPr lvl="3"/>
            <a:r>
              <a:rPr lang="de-DE" sz="2100" dirty="0" smtClean="0"/>
              <a:t>Vermeidung von unnötigen und Doppelmedikationen</a:t>
            </a:r>
          </a:p>
          <a:p>
            <a:pPr lvl="3"/>
            <a:r>
              <a:rPr lang="de-DE" sz="2100" dirty="0" smtClean="0"/>
              <a:t>Verbesserung der Compliance</a:t>
            </a:r>
          </a:p>
        </p:txBody>
      </p:sp>
    </p:spTree>
    <p:extLst>
      <p:ext uri="{BB962C8B-B14F-4D97-AF65-F5344CB8AC3E}">
        <p14:creationId xmlns:p14="http://schemas.microsoft.com/office/powerpoint/2010/main" val="3705087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rgbClr val="0070C0"/>
                </a:solidFill>
              </a:rPr>
              <a:t>Vorschläge einer möglichen Kooperation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7500" lnSpcReduction="20000"/>
          </a:bodyPr>
          <a:lstStyle/>
          <a:p>
            <a:r>
              <a:rPr lang="de-DE" sz="5100" dirty="0" smtClean="0"/>
              <a:t>Medikationsmanagement – enterale &amp; parenterale Ernährung</a:t>
            </a:r>
          </a:p>
          <a:p>
            <a:pPr lvl="1"/>
            <a:r>
              <a:rPr lang="de-DE" sz="4400" dirty="0" smtClean="0"/>
              <a:t>Optimierung der Ernährungstherapie bei gleichzeitiger Kostenersparnis für die Krankenkassen</a:t>
            </a:r>
          </a:p>
          <a:p>
            <a:pPr lvl="2"/>
            <a:r>
              <a:rPr lang="de-DE" sz="3600" dirty="0" smtClean="0"/>
              <a:t>Abstimmung onkologischer und Ernährungstherapie</a:t>
            </a:r>
          </a:p>
          <a:p>
            <a:pPr lvl="3"/>
            <a:r>
              <a:rPr lang="de-DE" sz="3300" dirty="0" smtClean="0"/>
              <a:t>Kaum Studien zu diesem Thema – daher notwendiger Bestandteil der Dokumentation</a:t>
            </a:r>
          </a:p>
          <a:p>
            <a:pPr lvl="2"/>
            <a:r>
              <a:rPr lang="de-DE" sz="3600" dirty="0" smtClean="0"/>
              <a:t>Finanzierung der häuslichen Betreuung der Patienten muss gesichert sein</a:t>
            </a:r>
          </a:p>
          <a:p>
            <a:pPr lvl="3"/>
            <a:r>
              <a:rPr lang="de-DE" sz="3800" dirty="0" smtClean="0"/>
              <a:t>Case Management durch qualifiziertes Personal</a:t>
            </a:r>
          </a:p>
          <a:p>
            <a:pPr lvl="3"/>
            <a:r>
              <a:rPr lang="de-DE" sz="3800" dirty="0" smtClean="0"/>
              <a:t>Rückmeldungen an behandelnden Onkologen zur weiteren Therapieplanung</a:t>
            </a:r>
          </a:p>
          <a:p>
            <a:pPr lvl="3"/>
            <a:r>
              <a:rPr lang="de-DE" sz="3800" dirty="0" smtClean="0"/>
              <a:t>Ggf. Blutentnahmen, Gabe von Begleitmedikationen, Überwachung der Patientencompliance (z.B. bei Gabe oraler Zytostatika), Inspektion von Dauerinfusionen (z.B. 5-FU Pumpen)</a:t>
            </a:r>
          </a:p>
          <a:p>
            <a:pPr lvl="2"/>
            <a:r>
              <a:rPr lang="de-DE" sz="3600" dirty="0" smtClean="0"/>
              <a:t>Beratung der Patienten</a:t>
            </a:r>
          </a:p>
          <a:p>
            <a:pPr lvl="2"/>
            <a:r>
              <a:rPr lang="de-DE" sz="3600" dirty="0" smtClean="0"/>
              <a:t>i.d.R. arbeiten Arzt, Apotheker, Pflegedienst / Ernährungsschwester sowieso eng zusammen</a:t>
            </a:r>
          </a:p>
        </p:txBody>
      </p:sp>
    </p:spTree>
    <p:extLst>
      <p:ext uri="{BB962C8B-B14F-4D97-AF65-F5344CB8AC3E}">
        <p14:creationId xmlns:p14="http://schemas.microsoft.com/office/powerpoint/2010/main" val="3705087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rgbClr val="0070C0"/>
                </a:solidFill>
              </a:rPr>
              <a:t>Vorschläge einer möglichen Kooperation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sz="3600" dirty="0" smtClean="0"/>
              <a:t>Zukünftige Ausbaumöglichkeiten</a:t>
            </a:r>
          </a:p>
          <a:p>
            <a:pPr lvl="1"/>
            <a:r>
              <a:rPr lang="de-DE" sz="3400" dirty="0" smtClean="0"/>
              <a:t>Vernetzung mit weiteren Dienstleistern im Gesundheitswesen</a:t>
            </a:r>
          </a:p>
          <a:p>
            <a:pPr lvl="2"/>
            <a:r>
              <a:rPr lang="de-DE" sz="3200" dirty="0" smtClean="0"/>
              <a:t>Elektronischer Austausch für andere Dienstleister wichtiger und notwendiger Informationen </a:t>
            </a:r>
          </a:p>
          <a:p>
            <a:pPr lvl="3"/>
            <a:r>
              <a:rPr lang="de-DE" sz="2900" dirty="0" smtClean="0"/>
              <a:t>Schnelle Datenübermittlung</a:t>
            </a:r>
          </a:p>
          <a:p>
            <a:pPr lvl="3"/>
            <a:r>
              <a:rPr lang="de-DE" sz="2900" dirty="0" smtClean="0"/>
              <a:t>Vermeidung von Doppeluntersuchungen und Doppelmedikationen</a:t>
            </a:r>
          </a:p>
          <a:p>
            <a:pPr lvl="3"/>
            <a:r>
              <a:rPr lang="de-DE" sz="2900" dirty="0" smtClean="0"/>
              <a:t>Elektronische Übertragung von Aufträgen, z.B. an Pflegedienste, SAPV Teams, Palliativnetzwerke</a:t>
            </a:r>
          </a:p>
          <a:p>
            <a:pPr lvl="3"/>
            <a:r>
              <a:rPr lang="de-DE" sz="2900" dirty="0" smtClean="0"/>
              <a:t>Rückübermittlung von Informationen an den behandelnden Arzt</a:t>
            </a:r>
          </a:p>
          <a:p>
            <a:pPr lvl="3"/>
            <a:r>
              <a:rPr lang="de-DE" sz="2900" dirty="0" smtClean="0"/>
              <a:t>Case Management</a:t>
            </a:r>
            <a:endParaRPr lang="de-DE" sz="2900" dirty="0"/>
          </a:p>
          <a:p>
            <a:pPr lvl="1"/>
            <a:r>
              <a:rPr lang="de-DE" sz="3200" dirty="0" smtClean="0"/>
              <a:t>Etablierung offener Systeme, dem Ärzte und Apotheken beitreten können</a:t>
            </a:r>
          </a:p>
          <a:p>
            <a:pPr lvl="1"/>
            <a:r>
              <a:rPr lang="de-DE" sz="3200" dirty="0">
                <a:sym typeface="Wingdings" pitchFamily="2" charset="2"/>
              </a:rPr>
              <a:t>Vernetzung über gemeinsam </a:t>
            </a:r>
            <a:r>
              <a:rPr lang="de-DE" sz="3200" dirty="0" smtClean="0">
                <a:sym typeface="Wingdings" pitchFamily="2" charset="2"/>
              </a:rPr>
              <a:t>nutzbarer </a:t>
            </a:r>
            <a:r>
              <a:rPr lang="de-DE" sz="3200" dirty="0">
                <a:sym typeface="Wingdings" pitchFamily="2" charset="2"/>
              </a:rPr>
              <a:t>Software</a:t>
            </a:r>
            <a:endParaRPr lang="de-DE" sz="3200" dirty="0"/>
          </a:p>
          <a:p>
            <a:pPr lvl="3"/>
            <a:endParaRPr lang="de-DE" dirty="0"/>
          </a:p>
          <a:p>
            <a:pPr marL="0" indent="0">
              <a:buNone/>
            </a:pPr>
            <a:r>
              <a:rPr lang="de-DE" b="1" dirty="0" smtClean="0"/>
              <a:t>Ausbau und Vernetzung </a:t>
            </a:r>
            <a:r>
              <a:rPr lang="de-DE" b="1" dirty="0"/>
              <a:t>bestehender </a:t>
            </a:r>
            <a:r>
              <a:rPr lang="de-DE" b="1" dirty="0" smtClean="0"/>
              <a:t>Versorgungsstrukturen führt zu hoher </a:t>
            </a:r>
            <a:r>
              <a:rPr lang="de-DE" b="1" dirty="0"/>
              <a:t>Versorgungsqualität </a:t>
            </a:r>
            <a:r>
              <a:rPr lang="de-DE" b="1" dirty="0" smtClean="0"/>
              <a:t>und Wettbewerb</a:t>
            </a:r>
          </a:p>
        </p:txBody>
      </p:sp>
    </p:spTree>
    <p:extLst>
      <p:ext uri="{BB962C8B-B14F-4D97-AF65-F5344CB8AC3E}">
        <p14:creationId xmlns:p14="http://schemas.microsoft.com/office/powerpoint/2010/main" val="2958064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de-DE" sz="4000" dirty="0" smtClean="0">
                <a:solidFill>
                  <a:srgbClr val="0070C0"/>
                </a:solidFill>
              </a:rPr>
              <a:t>Umsetzung und Finanzierung</a:t>
            </a:r>
            <a:endParaRPr lang="de-DE" sz="4000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de-DE" sz="2800" dirty="0" smtClean="0"/>
              <a:t>Absenkung der Abrechnungspreise für parenterale Zubereitungen durch Apotheken</a:t>
            </a:r>
            <a:endParaRPr lang="de-DE" dirty="0"/>
          </a:p>
          <a:p>
            <a:pPr lvl="1"/>
            <a:r>
              <a:rPr lang="de-DE" sz="2400" dirty="0" smtClean="0"/>
              <a:t>Erhebliche Kostenersparnis für die Krankenkassen</a:t>
            </a:r>
          </a:p>
          <a:p>
            <a:pPr lvl="1"/>
            <a:r>
              <a:rPr lang="de-DE" sz="2400" dirty="0" smtClean="0"/>
              <a:t>Einsatz eines Teiles der Kostenersparnis zur</a:t>
            </a:r>
          </a:p>
          <a:p>
            <a:pPr lvl="2"/>
            <a:r>
              <a:rPr lang="de-DE" sz="2000" dirty="0" smtClean="0"/>
              <a:t>Finanzierung einer med.-wiss. </a:t>
            </a:r>
            <a:r>
              <a:rPr lang="de-DE" sz="2000" dirty="0"/>
              <a:t>o</a:t>
            </a:r>
            <a:r>
              <a:rPr lang="de-DE" sz="2000" dirty="0" smtClean="0"/>
              <a:t>nkologisch ausgerichteten Datenbank inklusive Monitoring der Daten</a:t>
            </a:r>
          </a:p>
          <a:p>
            <a:pPr lvl="2"/>
            <a:r>
              <a:rPr lang="de-DE" sz="2000" dirty="0" smtClean="0"/>
              <a:t>Aufwandsentschädigungen an Ärzte für Datendokumentation</a:t>
            </a:r>
          </a:p>
          <a:p>
            <a:pPr lvl="2"/>
            <a:r>
              <a:rPr lang="de-DE" sz="2000" dirty="0" smtClean="0"/>
              <a:t>Auswertung der Daten = vielfältiger Nutzen</a:t>
            </a:r>
          </a:p>
          <a:p>
            <a:pPr marL="360363" lvl="2" indent="-360363"/>
            <a:r>
              <a:rPr lang="de-DE" sz="2800" dirty="0" smtClean="0"/>
              <a:t>Weitere Kostenersparnisse durch automatisch wachsende Vernetzung der Marktteilnehmer</a:t>
            </a:r>
          </a:p>
        </p:txBody>
      </p:sp>
    </p:spTree>
    <p:extLst>
      <p:ext uri="{BB962C8B-B14F-4D97-AF65-F5344CB8AC3E}">
        <p14:creationId xmlns:p14="http://schemas.microsoft.com/office/powerpoint/2010/main" val="149716227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863</Words>
  <Application>Microsoft Office PowerPoint</Application>
  <PresentationFormat>Bildschirmpräsentation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</vt:lpstr>
      <vt:lpstr>Möglichkeiten der Zusammenarbeit Krankenkassen &amp; Ärzten &amp; Apothekern</vt:lpstr>
      <vt:lpstr>Ziele einer Kooperation</vt:lpstr>
      <vt:lpstr>Status Quo</vt:lpstr>
      <vt:lpstr>Vorschläge einer möglichen Kooperation</vt:lpstr>
      <vt:lpstr>Vorschläge einer möglichen Kooperation</vt:lpstr>
      <vt:lpstr>Vorschläge einer möglichen Kooperation</vt:lpstr>
      <vt:lpstr>Vorschläge einer möglichen Kooperation</vt:lpstr>
      <vt:lpstr>Vorschläge einer möglichen Kooperation</vt:lpstr>
      <vt:lpstr>Umsetzung und Finanzierung</vt:lpstr>
      <vt:lpstr>Konkrete Zahlen</vt:lpstr>
      <vt:lpstr>Konkrete Zahlen</vt:lpstr>
      <vt:lpstr>Vertragsbeirat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Ausschreibungen AOK  Antikorruptionsgesetz</dc:title>
  <dc:creator>Uwe Krasselt</dc:creator>
  <cp:lastModifiedBy>Frank Flieger</cp:lastModifiedBy>
  <cp:revision>68</cp:revision>
  <dcterms:created xsi:type="dcterms:W3CDTF">2016-03-29T13:15:53Z</dcterms:created>
  <dcterms:modified xsi:type="dcterms:W3CDTF">2016-04-08T11:43:39Z</dcterms:modified>
</cp:coreProperties>
</file>